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72" r:id="rId8"/>
    <p:sldId id="273" r:id="rId9"/>
    <p:sldId id="274" r:id="rId10"/>
    <p:sldId id="275" r:id="rId11"/>
    <p:sldId id="260" r:id="rId12"/>
    <p:sldId id="277" r:id="rId13"/>
    <p:sldId id="276" r:id="rId14"/>
    <p:sldId id="278" r:id="rId15"/>
    <p:sldId id="279" r:id="rId16"/>
    <p:sldId id="269" r:id="rId17"/>
    <p:sldId id="280" r:id="rId18"/>
    <p:sldId id="271" r:id="rId19"/>
  </p:sldIdLst>
  <p:sldSz cx="12192000" cy="6858000"/>
  <p:notesSz cx="7559675" cy="10691813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64" d="100"/>
          <a:sy n="64" d="100"/>
        </p:scale>
        <p:origin x="96" y="20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9" cy="71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196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196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8732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3040" y="458964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196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8732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3040" y="5373360"/>
            <a:ext cx="338580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6000"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1960" y="1709640"/>
            <a:ext cx="10515240" cy="13222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1499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0080" y="537336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196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0080" y="4589640"/>
            <a:ext cx="513108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1960" y="5373360"/>
            <a:ext cx="10515240" cy="71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PE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Haga clic para modificar el estilo de texto del patrón</a:t>
            </a:r>
            <a:endParaRPr lang="es-PE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  <a:endParaRPr lang="es-PE" sz="24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  <a:endParaRPr lang="es-PE" sz="20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  <a:endParaRPr lang="es-PE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buNone/>
            </a:pPr>
            <a:fld id="{74CF6B1B-6DC8-487E-B388-D79C266E73C3}" type="datetime">
              <a:rPr lang="es-PE" sz="1200" b="0" strike="noStrike" spc="-1">
                <a:solidFill>
                  <a:srgbClr val="8B8B8B"/>
                </a:solidFill>
                <a:latin typeface="Calibri"/>
              </a:rPr>
              <a:t>17/09/2023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8F40388C-28B8-41D5-8CC9-6A48FF9F6CE3}" type="slidenum">
              <a:rPr lang="es-PE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PE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buNone/>
            </a:pPr>
            <a:fld id="{E937695F-ED5B-457A-BA39-4DEB7F059D8B}" type="datetime">
              <a:rPr lang="es-PE" sz="1200" b="0" strike="noStrike" spc="-1">
                <a:solidFill>
                  <a:srgbClr val="8B8B8B"/>
                </a:solidFill>
                <a:latin typeface="Calibri"/>
              </a:rPr>
              <a:t>17/09/2023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CAD55481-060C-48FC-90E3-DF4405D98FBD}" type="slidenum">
              <a:rPr lang="es-PE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PE" sz="2800" b="0" strike="noStrike" spc="-1">
                <a:solidFill>
                  <a:srgbClr val="000000"/>
                </a:solidFill>
                <a:latin typeface="Calibri"/>
              </a:rPr>
              <a:t>Pulse para editar el formato de texto del 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PE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PE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PE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PE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PE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PE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PE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s-ES" sz="2400" b="0" strike="noStrike" spc="-1">
                <a:solidFill>
                  <a:srgbClr val="8B8B8B"/>
                </a:solidFill>
                <a:latin typeface="Calibri"/>
              </a:rPr>
              <a:t>Haga clic para modificar el estilo de texto del patrón</a:t>
            </a:r>
            <a:endParaRPr lang="es-PE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  <a:buNone/>
            </a:pPr>
            <a:fld id="{156C766F-798C-4B8B-B6A6-DEB5A307603E}" type="datetime">
              <a:rPr lang="es-PE" sz="1200" b="0" strike="noStrike" spc="-1">
                <a:solidFill>
                  <a:srgbClr val="8B8B8B"/>
                </a:solidFill>
                <a:latin typeface="Calibri"/>
              </a:rPr>
              <a:t>17/09/2023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  <a:buNone/>
            </a:pPr>
            <a:fld id="{6DACA792-540F-4095-8FCB-5386867382FD}" type="slidenum">
              <a:rPr lang="es-PE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n 3"/>
          <p:cNvPicPr/>
          <p:nvPr/>
        </p:nvPicPr>
        <p:blipFill>
          <a:blip r:embed="rId2"/>
          <a:stretch/>
        </p:blipFill>
        <p:spPr>
          <a:xfrm>
            <a:off x="2360160" y="3058200"/>
            <a:ext cx="7471440" cy="740880"/>
          </a:xfrm>
          <a:prstGeom prst="rect">
            <a:avLst/>
          </a:prstGeom>
          <a:ln w="0">
            <a:noFill/>
          </a:ln>
        </p:spPr>
      </p:pic>
      <p:sp>
        <p:nvSpPr>
          <p:cNvPr id="124" name="Flecha: pentágono 4"/>
          <p:cNvSpPr/>
          <p:nvPr/>
        </p:nvSpPr>
        <p:spPr>
          <a:xfrm>
            <a:off x="2360160" y="0"/>
            <a:ext cx="3000600" cy="309240"/>
          </a:xfrm>
          <a:prstGeom prst="homePlate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PE"/>
          </a:p>
        </p:txBody>
      </p:sp>
      <p:sp>
        <p:nvSpPr>
          <p:cNvPr id="125" name="Flecha: pentágono 4"/>
          <p:cNvSpPr/>
          <p:nvPr/>
        </p:nvSpPr>
        <p:spPr>
          <a:xfrm rot="10800000">
            <a:off x="5533920" y="6548400"/>
            <a:ext cx="3000600" cy="309240"/>
          </a:xfrm>
          <a:prstGeom prst="homePlate">
            <a:avLst>
              <a:gd name="adj" fmla="val 50000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s-P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¿Cómo se estructuran los datos?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Los SIG manejan 2 estructuras principales: Ráster y Vectorial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Si se requiere trabajar bajo un espacio continuo sin importar los límites, se tiene que trabajar bajo la estructura de un Ráster.</a:t>
            </a: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2" descr="Cómo unir imágenes satélite en un solo mosaico - Gis&amp;Beers">
            <a:extLst>
              <a:ext uri="{FF2B5EF4-FFF2-40B4-BE49-F238E27FC236}">
                <a16:creationId xmlns:a16="http://schemas.microsoft.com/office/drawing/2014/main" id="{4BEBC4E2-B2D3-F642-9A5B-54C9EDD1E3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2"/>
          <a:stretch/>
        </p:blipFill>
        <p:spPr bwMode="auto">
          <a:xfrm>
            <a:off x="8344620" y="3094920"/>
            <a:ext cx="3616449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ómo unir imágenes satélite en un solo mosaico - Gis&amp;Beers">
            <a:extLst>
              <a:ext uri="{FF2B5EF4-FFF2-40B4-BE49-F238E27FC236}">
                <a16:creationId xmlns:a16="http://schemas.microsoft.com/office/drawing/2014/main" id="{D30D1717-A7E8-16CD-271D-57ED6C5529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7"/>
          <a:stretch/>
        </p:blipFill>
        <p:spPr bwMode="auto">
          <a:xfrm>
            <a:off x="6594277" y="1690200"/>
            <a:ext cx="3607442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0402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r>
              <a:rPr lang="es-PE" b="1" spc="-1" dirty="0">
                <a:solidFill>
                  <a:srgbClr val="1F4E79"/>
                </a:solidFill>
                <a:latin typeface="Calibri"/>
              </a:rPr>
              <a:t>¿Cómo se estructuran los datos?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Si se requiere trabajar bajo un espacio discreto conllevará a que se trabaje bajo un modelo vectorial.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Facilita trabajar los elementos de forma individual.</a:t>
            </a:r>
            <a:endParaRPr lang="es-PE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7170" name="Picture 2" descr="GEO GPS PERÚ: 2014">
            <a:extLst>
              <a:ext uri="{FF2B5EF4-FFF2-40B4-BE49-F238E27FC236}">
                <a16:creationId xmlns:a16="http://schemas.microsoft.com/office/drawing/2014/main" id="{FE374325-0B36-0619-5485-2323263B9D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7" t="20000" r="7225" b="7027"/>
          <a:stretch/>
        </p:blipFill>
        <p:spPr bwMode="auto">
          <a:xfrm>
            <a:off x="7566713" y="1690434"/>
            <a:ext cx="3608174" cy="500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895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Tipos de datos vectoriales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10515240" cy="161172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Se basa en la representación de 3 entidades cartográficas básicas:</a:t>
            </a:r>
            <a:r>
              <a:rPr lang="es-PE" spc="-1" dirty="0">
                <a:solidFill>
                  <a:srgbClr val="000000"/>
                </a:solidFill>
                <a:latin typeface="Calibri"/>
              </a:rPr>
              <a:t> Puntos, líneas (polilíneas) y </a:t>
            </a:r>
            <a:r>
              <a:rPr lang="es-PE" b="1" spc="-1" dirty="0">
                <a:solidFill>
                  <a:srgbClr val="000000"/>
                </a:solidFill>
                <a:latin typeface="Calibri"/>
              </a:rPr>
              <a:t>áreas (polígonos)</a:t>
            </a:r>
            <a:endParaRPr lang="es-PE" sz="2800" b="1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6146" name="Picture 2" descr="🥇▷【 Características del Shapefile - ArcGis 10.2 básico 】">
            <a:extLst>
              <a:ext uri="{FF2B5EF4-FFF2-40B4-BE49-F238E27FC236}">
                <a16:creationId xmlns:a16="http://schemas.microsoft.com/office/drawing/2014/main" id="{20FE7288-2E2D-9D9B-31A5-F20B6F468A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5" t="14458" r="3040" b="9533"/>
          <a:stretch/>
        </p:blipFill>
        <p:spPr bwMode="auto">
          <a:xfrm>
            <a:off x="2697892" y="2921139"/>
            <a:ext cx="6796216" cy="346222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502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n 3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212840" y="3105000"/>
            <a:ext cx="7277400" cy="882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ES" sz="6000" b="1" strike="noStrike" spc="-1" dirty="0">
                <a:solidFill>
                  <a:srgbClr val="FFFFFF"/>
                </a:solidFill>
                <a:latin typeface="Aharoni"/>
              </a:rPr>
              <a:t>MAPAS COROPLÉTICOS</a:t>
            </a:r>
            <a:endParaRPr lang="es-PE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0" name="Imagen 4"/>
          <p:cNvPicPr/>
          <p:nvPr/>
        </p:nvPicPr>
        <p:blipFill>
          <a:blip r:embed="rId3"/>
          <a:stretch/>
        </p:blipFill>
        <p:spPr>
          <a:xfrm>
            <a:off x="4559760" y="148320"/>
            <a:ext cx="7471440" cy="7408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893226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Imagen 11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pic>
        <p:nvPicPr>
          <p:cNvPr id="195" name="Imagen 13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196" name="Imagen 195"/>
          <p:cNvPicPr/>
          <p:nvPr/>
        </p:nvPicPr>
        <p:blipFill>
          <a:blip r:embed="rId4"/>
          <a:srcRect t="22160"/>
          <a:stretch/>
        </p:blipFill>
        <p:spPr>
          <a:xfrm>
            <a:off x="7154562" y="2286000"/>
            <a:ext cx="4793838" cy="2903838"/>
          </a:xfrm>
          <a:prstGeom prst="rect">
            <a:avLst/>
          </a:prstGeom>
          <a:ln w="0">
            <a:solidFill>
              <a:srgbClr val="000000"/>
            </a:solidFill>
          </a:ln>
        </p:spPr>
      </p:pic>
      <p:sp>
        <p:nvSpPr>
          <p:cNvPr id="3" name="PlaceHolder 2">
            <a:extLst>
              <a:ext uri="{FF2B5EF4-FFF2-40B4-BE49-F238E27FC236}">
                <a16:creationId xmlns:a16="http://schemas.microsoft.com/office/drawing/2014/main" id="{CC1E55D4-26A8-A9FA-6480-A3862F34BCF6}"/>
              </a:ext>
            </a:extLst>
          </p:cNvPr>
          <p:cNvSpPr txBox="1">
            <a:spLocks/>
          </p:cNvSpPr>
          <p:nvPr/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Son un tipo de mapa temático que muestra áreas geográficas divididas o regiones que están coloreadas, sombreadas o modeladas en relación a una variable de datos.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Permiten visualizar de forma sencilla cómo varía una medida en un área geográfica o mostrar el nivel de variabilidad de esa medida dentro de una región.</a:t>
            </a:r>
          </a:p>
        </p:txBody>
      </p:sp>
      <p:sp>
        <p:nvSpPr>
          <p:cNvPr id="4" name="PlaceHolder 1">
            <a:extLst>
              <a:ext uri="{FF2B5EF4-FFF2-40B4-BE49-F238E27FC236}">
                <a16:creationId xmlns:a16="http://schemas.microsoft.com/office/drawing/2014/main" id="{15C4FBC6-98DA-B84B-FAFE-8CEB0F84B9C7}"/>
              </a:ext>
            </a:extLst>
          </p:cNvPr>
          <p:cNvSpPr txBox="1">
            <a:spLocks/>
          </p:cNvSpPr>
          <p:nvPr/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b="1" spc="-1" dirty="0">
                <a:solidFill>
                  <a:srgbClr val="1F4E79"/>
                </a:solidFill>
                <a:latin typeface="Calibri"/>
              </a:rPr>
              <a:t>¿Qué son y qué representan?</a:t>
            </a:r>
            <a:endParaRPr lang="es-P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Imagen 11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pic>
        <p:nvPicPr>
          <p:cNvPr id="195" name="Imagen 13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>
            <a:extLst>
              <a:ext uri="{FF2B5EF4-FFF2-40B4-BE49-F238E27FC236}">
                <a16:creationId xmlns:a16="http://schemas.microsoft.com/office/drawing/2014/main" id="{81679289-58EC-7ADF-18DC-F9FB095F2422}"/>
              </a:ext>
            </a:extLst>
          </p:cNvPr>
          <p:cNvSpPr txBox="1">
            <a:spLocks/>
          </p:cNvSpPr>
          <p:nvPr/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b="1" spc="-1" dirty="0">
                <a:solidFill>
                  <a:srgbClr val="1F4E79"/>
                </a:solidFill>
                <a:latin typeface="Calibri"/>
              </a:rPr>
              <a:t>¿Cuál es la unidad mínima de análisis?</a:t>
            </a:r>
            <a:endParaRPr lang="es-P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CC1E55D4-26A8-A9FA-6480-A3862F34BCF6}"/>
              </a:ext>
            </a:extLst>
          </p:cNvPr>
          <p:cNvSpPr txBox="1">
            <a:spLocks/>
          </p:cNvSpPr>
          <p:nvPr/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A nivel político-administrativo la unidad mínima de análisis es el distrito (ubigeo).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También se puede utilizar información de datos vectoriales (polígonos) de cualquier área que se haya delimitado o establecido para un estudio determinado.</a:t>
            </a:r>
          </a:p>
        </p:txBody>
      </p:sp>
      <p:pic>
        <p:nvPicPr>
          <p:cNvPr id="8194" name="Picture 2" descr="GEO GPS PERÚ: Limite Distrital Actualizado - INEI - Descargar Shapefile  Gratis + Mapa Web">
            <a:extLst>
              <a:ext uri="{FF2B5EF4-FFF2-40B4-BE49-F238E27FC236}">
                <a16:creationId xmlns:a16="http://schemas.microsoft.com/office/drawing/2014/main" id="{553A50D9-BED7-0091-853C-DD5307A997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39" t="17671" r="36414" b="4068"/>
          <a:stretch/>
        </p:blipFill>
        <p:spPr bwMode="auto">
          <a:xfrm>
            <a:off x="7688221" y="1690200"/>
            <a:ext cx="3422821" cy="4681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2559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n 6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PE" sz="6000" b="0" strike="noStrike" spc="-1">
                <a:solidFill>
                  <a:srgbClr val="000000"/>
                </a:solidFill>
                <a:latin typeface="Calibri Light"/>
              </a:rPr>
              <a:t>GRACIAS</a:t>
            </a:r>
            <a:endParaRPr lang="es-PE" sz="60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04" name="Imagen 7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n 2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38080" y="2422080"/>
            <a:ext cx="8305560" cy="22978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ES" sz="4400" b="1" strike="noStrike" spc="-1" dirty="0">
                <a:solidFill>
                  <a:srgbClr val="1F4E79"/>
                </a:solidFill>
                <a:latin typeface="Aharoni"/>
              </a:rPr>
              <a:t>ANÁLISIS ESPACIAL EN EPIDEMIOLOGÍA:</a:t>
            </a:r>
            <a:br>
              <a:rPr lang="es-ES" sz="4400" b="1" strike="noStrike" spc="-1" dirty="0">
                <a:solidFill>
                  <a:srgbClr val="1F4E79"/>
                </a:solidFill>
                <a:latin typeface="Aharoni"/>
              </a:rPr>
            </a:br>
            <a:r>
              <a:rPr lang="es-ES" sz="4400" b="1" strike="noStrike" spc="-1" dirty="0">
                <a:solidFill>
                  <a:srgbClr val="1F4E79"/>
                </a:solidFill>
                <a:latin typeface="Aharoni"/>
              </a:rPr>
              <a:t>VISUALIZACIÓN DE MAPAS COROPLÉTICOS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8" name="Imagen 5"/>
          <p:cNvPicPr/>
          <p:nvPr/>
        </p:nvPicPr>
        <p:blipFill>
          <a:blip r:embed="rId3"/>
          <a:stretch/>
        </p:blipFill>
        <p:spPr>
          <a:xfrm>
            <a:off x="74520" y="138240"/>
            <a:ext cx="7205760" cy="714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n 3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212840" y="3105000"/>
            <a:ext cx="7708680" cy="882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ES" sz="6000" b="1" spc="-1" dirty="0">
                <a:solidFill>
                  <a:srgbClr val="FFFFFF"/>
                </a:solidFill>
                <a:latin typeface="Aharoni"/>
              </a:rPr>
              <a:t>CONCEPTOS BÁSICOS</a:t>
            </a:r>
            <a:endParaRPr lang="es-PE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1" name="Imagen 4"/>
          <p:cNvPicPr/>
          <p:nvPr/>
        </p:nvPicPr>
        <p:blipFill>
          <a:blip r:embed="rId3"/>
          <a:stretch/>
        </p:blipFill>
        <p:spPr>
          <a:xfrm>
            <a:off x="4559760" y="148320"/>
            <a:ext cx="7471440" cy="7408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Coordenadas geográficas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Sistema para la localización de puntos sobre la superficie terrestre.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Latitud: Distancia que surge entre un punto cualquiera y la línea del ecuador. Son líneas imaginarias que rodean a la tierra de norte a sur.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Longitud: Distancia que surge entre un punto cualquier y el meridiano de Greenwich. Son líneas imaginarias que rodean a la tierra de este a oeste. </a:t>
            </a:r>
            <a:endParaRPr lang="es-PE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1026" name="Picture 2" descr="Las Coordenadas geográficas | Los elementos de un mapa.">
            <a:extLst>
              <a:ext uri="{FF2B5EF4-FFF2-40B4-BE49-F238E27FC236}">
                <a16:creationId xmlns:a16="http://schemas.microsoft.com/office/drawing/2014/main" id="{DB4D1E6D-0A7D-30E0-106A-38AA82F55C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14"/>
          <a:stretch/>
        </p:blipFill>
        <p:spPr bwMode="auto">
          <a:xfrm>
            <a:off x="7945875" y="1002060"/>
            <a:ext cx="2849849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Las Coordenadas geográficas | Los elementos de un mapa.">
            <a:extLst>
              <a:ext uri="{FF2B5EF4-FFF2-40B4-BE49-F238E27FC236}">
                <a16:creationId xmlns:a16="http://schemas.microsoft.com/office/drawing/2014/main" id="{72C563DD-16C1-8380-FDAC-82E2F069CD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55"/>
          <a:stretch/>
        </p:blipFill>
        <p:spPr bwMode="auto">
          <a:xfrm>
            <a:off x="8065748" y="3814920"/>
            <a:ext cx="2729976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Proyecciones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Las coordenadas geográficas no se prestan para el modelamiento de datos espaciales ya que muchos de estos métodos están definidos para espacios planos.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Por tales motivos, en muchos casos, se usan las coordenadas proyectadas (rectangulares o UTM) cuya unidad es el metro.</a:t>
            </a:r>
            <a:endParaRPr lang="es-PE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2050" name="Picture 2" descr="CV-06 - Map Projections | GIS&amp;T Body of Knowledge">
            <a:extLst>
              <a:ext uri="{FF2B5EF4-FFF2-40B4-BE49-F238E27FC236}">
                <a16:creationId xmlns:a16="http://schemas.microsoft.com/office/drawing/2014/main" id="{A7037B49-FC85-BEAA-041B-1D5A0C2FD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840" y="1690200"/>
            <a:ext cx="5457568" cy="374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258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Proyecciones cartográficas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Intentan representar la superficie de la tierra (o una parte de ella) en una superficie plana.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Un tipo de proyección cartográfica es la cilíndrica, también conocida como Proyección de Mercator.</a:t>
            </a:r>
            <a:endParaRPr lang="es-PE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3076" name="Picture 4" descr="Swiss map projection «Swiss Grid» - swisstopo">
            <a:extLst>
              <a:ext uri="{FF2B5EF4-FFF2-40B4-BE49-F238E27FC236}">
                <a16:creationId xmlns:a16="http://schemas.microsoft.com/office/drawing/2014/main" id="{24CF89ED-244D-EA2B-833A-A3D3CF287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900" y="1928160"/>
            <a:ext cx="56007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7299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1144440"/>
            <a:ext cx="1051524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Proyección Transversal de Mercator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17280"/>
            <a:ext cx="571176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Nace a partir de la Proyección de Mercator, en donde el eje es paralelo al Ecuador, tangente al meridiano.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A partir de esta proyección se genera el Sistema de coordenadas Universal Transversal de Mercator (UTM).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Posee 60 zonas (husos) y 20 bandas.</a:t>
            </a: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pic>
        <p:nvPicPr>
          <p:cNvPr id="4098" name="Picture 2" descr="Sistema de coordenadas universal transversal de Mercator - Wikipedia, la  enciclopedia libre">
            <a:extLst>
              <a:ext uri="{FF2B5EF4-FFF2-40B4-BE49-F238E27FC236}">
                <a16:creationId xmlns:a16="http://schemas.microsoft.com/office/drawing/2014/main" id="{2DB7136C-1072-2286-7467-2C3C47AE7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409" y="2795507"/>
            <a:ext cx="5274782" cy="263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247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n 10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84240" y="1144440"/>
            <a:ext cx="5128054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  <a:buNone/>
            </a:pPr>
            <a:r>
              <a:rPr lang="es-PE" b="1" spc="-1" dirty="0">
                <a:solidFill>
                  <a:srgbClr val="1F4E79"/>
                </a:solidFill>
                <a:latin typeface="Calibri"/>
              </a:rPr>
              <a:t>¿Cuál usar?</a:t>
            </a:r>
            <a:endParaRPr lang="es-PE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384240" y="1817280"/>
            <a:ext cx="522000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z="2800" b="0" strike="noStrike" spc="-1" dirty="0">
                <a:solidFill>
                  <a:srgbClr val="000000"/>
                </a:solidFill>
                <a:latin typeface="Calibri"/>
              </a:rPr>
              <a:t>Si se requiere hacer geoprocesamiento, lo más adecuando es usar coordenadas UTM y el Sistema de Coordenadas Universal Transversal de Mercator.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De lo contrario podemos usar cualquiera de los sistemas; coordenadas geográficas o coordenadas UTM.</a:t>
            </a:r>
            <a:endParaRPr lang="es-PE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5" name="Imagen 12"/>
          <p:cNvPicPr/>
          <p:nvPr/>
        </p:nvPicPr>
        <p:blipFill>
          <a:blip r:embed="rId3"/>
          <a:stretch/>
        </p:blipFill>
        <p:spPr>
          <a:xfrm>
            <a:off x="4607640" y="163080"/>
            <a:ext cx="7473960" cy="7434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>
            <a:extLst>
              <a:ext uri="{FF2B5EF4-FFF2-40B4-BE49-F238E27FC236}">
                <a16:creationId xmlns:a16="http://schemas.microsoft.com/office/drawing/2014/main" id="{A1360AA3-B115-FD8A-D672-46772A5DBBE7}"/>
              </a:ext>
            </a:extLst>
          </p:cNvPr>
          <p:cNvSpPr txBox="1">
            <a:spLocks/>
          </p:cNvSpPr>
          <p:nvPr/>
        </p:nvSpPr>
        <p:spPr>
          <a:xfrm>
            <a:off x="5966134" y="1144440"/>
            <a:ext cx="5220000" cy="5457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PE" b="1" spc="-1" dirty="0">
                <a:solidFill>
                  <a:srgbClr val="1F4E79"/>
                </a:solidFill>
                <a:latin typeface="Calibri"/>
              </a:rPr>
              <a:t>¿Por qué conocer ambos?</a:t>
            </a:r>
            <a:endParaRPr lang="es-P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51770A4-0C7C-8A40-8AFF-5BA5CF30E3AD}"/>
              </a:ext>
            </a:extLst>
          </p:cNvPr>
          <p:cNvSpPr txBox="1">
            <a:spLocks/>
          </p:cNvSpPr>
          <p:nvPr/>
        </p:nvSpPr>
        <p:spPr>
          <a:xfrm>
            <a:off x="5966134" y="1817280"/>
            <a:ext cx="5220000" cy="4359240"/>
          </a:xfrm>
          <a:prstGeom prst="rect">
            <a:avLst/>
          </a:prstGeom>
          <a:solidFill>
            <a:srgbClr val="FFFFFF">
              <a:alpha val="75000"/>
            </a:srgbClr>
          </a:solidFill>
          <a:ln w="0">
            <a:noFill/>
          </a:ln>
        </p:spPr>
        <p:txBody>
          <a:bodyPr anchor="t">
            <a:normAutofit fontScale="95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Podemos recibir información en cualquier de los 2 sistemas.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Cuando se utiliza R, hay paquetes que utilizan un sistema y no el otro.</a:t>
            </a:r>
          </a:p>
          <a:p>
            <a:pPr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PE" spc="-1" dirty="0">
                <a:solidFill>
                  <a:srgbClr val="000000"/>
                </a:solidFill>
                <a:latin typeface="Calibri"/>
              </a:rPr>
              <a:t>Dependiendo del procesamiento deberemos proyectar las coordenadas al sistema más adecuado.</a:t>
            </a:r>
          </a:p>
        </p:txBody>
      </p:sp>
    </p:spTree>
    <p:extLst>
      <p:ext uri="{BB962C8B-B14F-4D97-AF65-F5344CB8AC3E}">
        <p14:creationId xmlns:p14="http://schemas.microsoft.com/office/powerpoint/2010/main" val="710322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n 3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212840" y="3105000"/>
            <a:ext cx="7277400" cy="8823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 fontScale="90000"/>
          </a:bodyPr>
          <a:lstStyle/>
          <a:p>
            <a:pPr algn="ctr">
              <a:lnSpc>
                <a:spcPct val="90000"/>
              </a:lnSpc>
              <a:buNone/>
            </a:pPr>
            <a:r>
              <a:rPr lang="es-ES" sz="6000" b="1" strike="noStrike" spc="-1" dirty="0">
                <a:solidFill>
                  <a:srgbClr val="FFFFFF"/>
                </a:solidFill>
                <a:latin typeface="Aharoni"/>
              </a:rPr>
              <a:t>ESTRUCTURA DE DATOS</a:t>
            </a:r>
            <a:endParaRPr lang="es-PE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0" name="Imagen 4"/>
          <p:cNvPicPr/>
          <p:nvPr/>
        </p:nvPicPr>
        <p:blipFill>
          <a:blip r:embed="rId3"/>
          <a:stretch/>
        </p:blipFill>
        <p:spPr>
          <a:xfrm>
            <a:off x="4559760" y="148320"/>
            <a:ext cx="7471440" cy="7408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1417</TotalTime>
  <Words>524</Words>
  <Application>Microsoft Office PowerPoint</Application>
  <PresentationFormat>Panorámica</PresentationFormat>
  <Paragraphs>40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16</vt:i4>
      </vt:variant>
    </vt:vector>
  </HeadingPairs>
  <TitlesOfParts>
    <vt:vector size="26" baseType="lpstr">
      <vt:lpstr>Aharoni</vt:lpstr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Office Theme</vt:lpstr>
      <vt:lpstr>Presentación de PowerPoint</vt:lpstr>
      <vt:lpstr>ANÁLISIS ESPACIAL EN EPIDEMIOLOGÍA: VISUALIZACIÓN DE MAPAS COROPLÉTICOS</vt:lpstr>
      <vt:lpstr>CONCEPTOS BÁSICOS</vt:lpstr>
      <vt:lpstr>Coordenadas geográficas</vt:lpstr>
      <vt:lpstr>Proyecciones</vt:lpstr>
      <vt:lpstr>Proyecciones cartográficas</vt:lpstr>
      <vt:lpstr>Proyección Transversal de Mercator</vt:lpstr>
      <vt:lpstr>¿Cuál usar?</vt:lpstr>
      <vt:lpstr>ESTRUCTURA DE DATOS</vt:lpstr>
      <vt:lpstr>¿Cómo se estructuran los datos?</vt:lpstr>
      <vt:lpstr>¿Cómo se estructuran los datos?</vt:lpstr>
      <vt:lpstr>Tipos de datos vectoriales</vt:lpstr>
      <vt:lpstr>MAPAS COROPLÉTICOS</vt:lpstr>
      <vt:lpstr>Presentación de PowerPoint</vt:lpstr>
      <vt:lpstr>Presentación de PowerPoint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subject/>
  <dc:creator>soporte</dc:creator>
  <dc:description/>
  <cp:lastModifiedBy>Diego Castro Garro</cp:lastModifiedBy>
  <cp:revision>110</cp:revision>
  <dcterms:created xsi:type="dcterms:W3CDTF">2021-06-25T17:17:34Z</dcterms:created>
  <dcterms:modified xsi:type="dcterms:W3CDTF">2023-09-18T01:13:05Z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Panorámica</vt:lpwstr>
  </property>
  <property fmtid="{D5CDD505-2E9C-101B-9397-08002B2CF9AE}" pid="3" name="Slides">
    <vt:i4>14</vt:i4>
  </property>
</Properties>
</file>